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62" r:id="rId2"/>
    <p:sldId id="261" r:id="rId3"/>
    <p:sldId id="280" r:id="rId4"/>
    <p:sldId id="285" r:id="rId5"/>
  </p:sldIdLst>
  <p:sldSz cx="9906000" cy="6858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seiller Numérique - Mairie Peyruis" initials="CNMP" lastIdx="1" clrIdx="0">
    <p:extLst>
      <p:ext uri="{19B8F6BF-5375-455C-9EA6-DF929625EA0E}">
        <p15:presenceInfo xmlns:p15="http://schemas.microsoft.com/office/powerpoint/2012/main" userId="S::conseiller.numerique@peyruis.fr::78b7c5b4-2592-4ce4-a952-9cd0c938cdb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59"/>
    <a:srgbClr val="D35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90" autoAdjust="0"/>
    <p:restoredTop sz="89591" autoAdjust="0"/>
  </p:normalViewPr>
  <p:slideViewPr>
    <p:cSldViewPr snapToGrid="0">
      <p:cViewPr varScale="1">
        <p:scale>
          <a:sx n="102" d="100"/>
          <a:sy n="102" d="100"/>
        </p:scale>
        <p:origin x="115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4126CB1-007B-465E-91E9-F50579789F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47D8AD-99C2-4874-8B58-009172227B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3" y="1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3CF2A5B8-FA6C-47CE-9F44-31D5C0060A54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930DCB-E90A-4CF6-A74E-945B93E74A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56564D-CE8F-4DA4-83C8-52FE0EC93C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6DD50D53-B0F8-4D96-B0BB-12136E80D9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6791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3" y="1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76BB83A4-485A-41FC-AE00-1E9A6B0A7514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895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80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2C86A329-8A6A-4E04-B1BA-E701A88F7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6590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9667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Bouton marche/arrêt : permet d’allumer/éteindre et mettre en veille l’appareil</a:t>
            </a:r>
          </a:p>
          <a:p>
            <a:r>
              <a:rPr lang="fr-FR" dirty="0"/>
              <a:t>Objectif : par là que sont prises photos et vidéos</a:t>
            </a:r>
          </a:p>
          <a:p>
            <a:r>
              <a:rPr lang="fr-FR" dirty="0"/>
              <a:t>Bouton volume : il permet d’augmenter ou diminuer le son diffusé par l’appareil</a:t>
            </a:r>
          </a:p>
          <a:p>
            <a:r>
              <a:rPr lang="fr-FR" dirty="0"/>
              <a:t>Connecteur : c’est ici qu’on branche les écouteurs, pour écouter en toute discrétion</a:t>
            </a:r>
          </a:p>
          <a:p>
            <a:r>
              <a:rPr lang="fr-FR" dirty="0"/>
              <a:t>Port de charge : on y branche le chargeur pour recharger la batterie de l’appareil</a:t>
            </a:r>
          </a:p>
          <a:p>
            <a:r>
              <a:rPr lang="fr-FR" dirty="0"/>
              <a:t>Microphone : c’est par là que l’appareil capte les sons</a:t>
            </a:r>
          </a:p>
          <a:p>
            <a:r>
              <a:rPr lang="fr-FR" dirty="0"/>
              <a:t>Haut-parleurs : c’est par là que l’appareil diffuse les sons</a:t>
            </a:r>
          </a:p>
        </p:txBody>
      </p:sp>
    </p:spTree>
    <p:extLst>
      <p:ext uri="{BB962C8B-B14F-4D97-AF65-F5344CB8AC3E}">
        <p14:creationId xmlns:p14="http://schemas.microsoft.com/office/powerpoint/2010/main" val="2475397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Si votre </a:t>
            </a:r>
            <a:r>
              <a:rPr lang="fr-FR" dirty="0" err="1"/>
              <a:t>smarthpone</a:t>
            </a:r>
            <a:r>
              <a:rPr lang="fr-FR" dirty="0"/>
              <a:t> est verrouillé par un code, vous tombez sur un de ces affichages. </a:t>
            </a:r>
          </a:p>
          <a:p>
            <a:r>
              <a:rPr lang="fr-FR" dirty="0"/>
              <a:t>Sinon, vous accédez directement à l’affichage</a:t>
            </a:r>
          </a:p>
        </p:txBody>
      </p:sp>
    </p:spTree>
    <p:extLst>
      <p:ext uri="{BB962C8B-B14F-4D97-AF65-F5344CB8AC3E}">
        <p14:creationId xmlns:p14="http://schemas.microsoft.com/office/powerpoint/2010/main" val="3463132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8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7889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7E4A-B515-4F53-A618-AE6FD90F3170}" type="datetime1">
              <a:rPr lang="fr-FR" smtClean="0"/>
              <a:t>31/01/2023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- 1/10 Prise en main du matériel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026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4E02-95BE-4567-BAE4-B4D6EC786D81}" type="datetime1">
              <a:rPr lang="fr-FR" smtClean="0"/>
              <a:t>31/01/2023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- 1/10 Prise en main du matériel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2146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409A-1D56-44BA-BBFD-2378AA778C54}" type="datetime1">
              <a:rPr lang="fr-FR" smtClean="0"/>
              <a:t>31/01/2023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- 1/10 Prise en main du matériel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51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D907-65A9-4F06-A339-5C88840038F6}" type="datetime1">
              <a:rPr lang="fr-FR" smtClean="0"/>
              <a:t>31/01/2023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- 1/10 Prise en main du matériel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275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F9C3-E84D-4080-A7E1-87414C5C4819}" type="datetime1">
              <a:rPr lang="fr-FR" smtClean="0"/>
              <a:t>31/01/2023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- 1/10 Prise en main du matériel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219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EAA9-A64E-41B2-AADF-64EB0456E341}" type="datetime1">
              <a:rPr lang="fr-FR" smtClean="0"/>
              <a:t>31/01/2023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- 1/10 Prise en main du matériel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32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CF59-2B31-4A6F-B7FF-89CD4D40850E}" type="datetime1">
              <a:rPr lang="fr-FR" smtClean="0"/>
              <a:t>31/01/2023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- 1/10 Prise en main du matériel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299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250F-FDEB-4523-AFBE-82C7AFA1D0C6}" type="datetime1">
              <a:rPr lang="fr-FR" smtClean="0"/>
              <a:t>31/01/2023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- 1/10 Prise en main du matériel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9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164E-3D78-4042-8201-2F0193D6D7ED}" type="datetime1">
              <a:rPr lang="fr-FR" smtClean="0"/>
              <a:t>31/01/2023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- 1/10 Prise en main du matériel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3723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6AC2A-A39D-4D94-A352-2CD56F1D77C9}" type="datetime1">
              <a:rPr lang="fr-FR" smtClean="0"/>
              <a:t>31/01/2023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- 1/10 Prise en main du matériel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65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A92C-9F7C-4177-BC48-85C215C104B8}" type="datetime1">
              <a:rPr lang="fr-FR" smtClean="0"/>
              <a:t>31/01/2023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- 1/10 Prise en main du matériel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9396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8F3C8-BE87-4FD0-8E1D-D0ACF37B0C75}" type="datetime1">
              <a:rPr lang="fr-FR" smtClean="0"/>
              <a:t>31/01/2023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Smartphone - 1/10 Prise en main du matériel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699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-110258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2600" dirty="0"/>
              <a:t>🤔 </a:t>
            </a:r>
            <a:r>
              <a:rPr lang="fr-FR" sz="3250" dirty="0"/>
              <a:t>On en fait quoi ?!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C7A0E8FE-33A1-490E-B4EB-913F7357D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0856" y="3318894"/>
            <a:ext cx="4340455" cy="1252337"/>
          </a:xfrm>
          <a:ln w="19050">
            <a:solidFill>
              <a:srgbClr val="92D050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1400" b="1" dirty="0">
                <a:solidFill>
                  <a:srgbClr val="92D050"/>
                </a:solidFill>
              </a:rPr>
              <a:t>💡 L’écran</a:t>
            </a:r>
            <a:r>
              <a:rPr lang="fr-FR" sz="1400" dirty="0">
                <a:solidFill>
                  <a:srgbClr val="92D050"/>
                </a:solidFill>
              </a:rPr>
              <a:t> : </a:t>
            </a:r>
            <a:r>
              <a:rPr lang="fr-FR" sz="1400" dirty="0"/>
              <a:t>C’est sur l’écran que vous allez voir apparaître le </a:t>
            </a:r>
            <a:r>
              <a:rPr lang="fr-FR" sz="1400" dirty="0">
                <a:solidFill>
                  <a:srgbClr val="92D050"/>
                </a:solidFill>
              </a:rPr>
              <a:t>texte</a:t>
            </a:r>
            <a:r>
              <a:rPr lang="fr-FR" sz="1400" dirty="0"/>
              <a:t> que vous tapez.</a:t>
            </a:r>
          </a:p>
          <a:p>
            <a:pPr marL="0" indent="0" algn="just">
              <a:buNone/>
            </a:pPr>
            <a:r>
              <a:rPr lang="fr-FR" sz="1400" dirty="0"/>
              <a:t>Il est </a:t>
            </a:r>
            <a:r>
              <a:rPr lang="fr-FR" sz="1400" dirty="0">
                <a:solidFill>
                  <a:srgbClr val="92D050"/>
                </a:solidFill>
              </a:rPr>
              <a:t>tactile</a:t>
            </a:r>
            <a:r>
              <a:rPr lang="fr-FR" sz="1400" dirty="0"/>
              <a:t> : il vous permet d’interagir avec votre appareil.</a:t>
            </a:r>
          </a:p>
          <a:p>
            <a:pPr marL="0" indent="0" algn="just">
              <a:buNone/>
            </a:pPr>
            <a:r>
              <a:rPr lang="fr-FR" sz="1400" dirty="0"/>
              <a:t>Il existe 2 types d’écran : verrouillé ou non</a:t>
            </a:r>
            <a:endParaRPr lang="fr-FR" sz="1400" dirty="0">
              <a:solidFill>
                <a:srgbClr val="FFBD59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681036" y="755508"/>
            <a:ext cx="8543925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contenu 16">
            <a:extLst>
              <a:ext uri="{FF2B5EF4-FFF2-40B4-BE49-F238E27FC236}">
                <a16:creationId xmlns:a16="http://schemas.microsoft.com/office/drawing/2014/main" id="{D019CE63-2473-4F62-9041-48EBCBF31991}"/>
              </a:ext>
            </a:extLst>
          </p:cNvPr>
          <p:cNvSpPr txBox="1">
            <a:spLocks/>
          </p:cNvSpPr>
          <p:nvPr/>
        </p:nvSpPr>
        <p:spPr>
          <a:xfrm>
            <a:off x="647698" y="2174239"/>
            <a:ext cx="2389554" cy="780911"/>
          </a:xfrm>
          <a:prstGeom prst="rect">
            <a:avLst/>
          </a:prstGeom>
          <a:ln w="19050">
            <a:solidFill>
              <a:srgbClr val="92D050"/>
            </a:solidFill>
          </a:ln>
        </p:spPr>
        <p:txBody>
          <a:bodyPr vert="horz" lIns="74295" tIns="37148" rIns="74295" bIns="3714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b="1" dirty="0">
                <a:solidFill>
                  <a:srgbClr val="92D050"/>
                </a:solidFill>
              </a:rPr>
              <a:t>💡  Bouton marche/arrêt </a:t>
            </a:r>
            <a:r>
              <a:rPr lang="fr-FR" sz="1400" dirty="0">
                <a:solidFill>
                  <a:srgbClr val="92D050"/>
                </a:solidFill>
              </a:rPr>
              <a:t>:</a:t>
            </a:r>
            <a:r>
              <a:rPr lang="fr-FR" sz="1400" dirty="0"/>
              <a:t> permet d’allumer, éteindre et mettre en veille votre appareil</a:t>
            </a:r>
          </a:p>
        </p:txBody>
      </p:sp>
      <p:sp>
        <p:nvSpPr>
          <p:cNvPr id="12" name="Espace réservé du contenu 16">
            <a:extLst>
              <a:ext uri="{FF2B5EF4-FFF2-40B4-BE49-F238E27FC236}">
                <a16:creationId xmlns:a16="http://schemas.microsoft.com/office/drawing/2014/main" id="{F0D2A31C-675C-475E-954E-3B7814F1288C}"/>
              </a:ext>
            </a:extLst>
          </p:cNvPr>
          <p:cNvSpPr txBox="1">
            <a:spLocks/>
          </p:cNvSpPr>
          <p:nvPr/>
        </p:nvSpPr>
        <p:spPr>
          <a:xfrm>
            <a:off x="3436960" y="2158498"/>
            <a:ext cx="2789395" cy="780911"/>
          </a:xfrm>
          <a:prstGeom prst="rect">
            <a:avLst/>
          </a:prstGeom>
          <a:ln w="19050">
            <a:solidFill>
              <a:srgbClr val="92D050"/>
            </a:solidFill>
          </a:ln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b="1" dirty="0">
                <a:solidFill>
                  <a:srgbClr val="92D050"/>
                </a:solidFill>
              </a:rPr>
              <a:t>💡 Bouton de réglage du volume </a:t>
            </a:r>
            <a:r>
              <a:rPr lang="fr-FR" sz="1400" dirty="0">
                <a:solidFill>
                  <a:srgbClr val="92D050"/>
                </a:solidFill>
              </a:rPr>
              <a:t>:</a:t>
            </a:r>
            <a:r>
              <a:rPr lang="fr-FR" sz="1400" dirty="0"/>
              <a:t> permet d’augmenter ou diminuer le son diffusé par l’appareil</a:t>
            </a:r>
          </a:p>
        </p:txBody>
      </p:sp>
      <p:sp>
        <p:nvSpPr>
          <p:cNvPr id="13" name="Espace réservé du contenu 16">
            <a:extLst>
              <a:ext uri="{FF2B5EF4-FFF2-40B4-BE49-F238E27FC236}">
                <a16:creationId xmlns:a16="http://schemas.microsoft.com/office/drawing/2014/main" id="{655C695D-993C-4827-BB7B-4D8874556CC5}"/>
              </a:ext>
            </a:extLst>
          </p:cNvPr>
          <p:cNvSpPr txBox="1">
            <a:spLocks/>
          </p:cNvSpPr>
          <p:nvPr/>
        </p:nvSpPr>
        <p:spPr>
          <a:xfrm>
            <a:off x="6516133" y="2176959"/>
            <a:ext cx="2600325" cy="683267"/>
          </a:xfrm>
          <a:prstGeom prst="rect">
            <a:avLst/>
          </a:prstGeom>
          <a:ln w="19050">
            <a:solidFill>
              <a:srgbClr val="92D050"/>
            </a:solidFill>
          </a:ln>
        </p:spPr>
        <p:txBody>
          <a:bodyPr vert="horz" lIns="74295" tIns="37148" rIns="74295" bIns="3714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b="1" dirty="0">
                <a:solidFill>
                  <a:srgbClr val="92D050"/>
                </a:solidFill>
              </a:rPr>
              <a:t>💡 Port de charge </a:t>
            </a:r>
            <a:r>
              <a:rPr lang="fr-FR" sz="1400" dirty="0">
                <a:solidFill>
                  <a:srgbClr val="92D050"/>
                </a:solidFill>
              </a:rPr>
              <a:t>:</a:t>
            </a:r>
            <a:r>
              <a:rPr lang="fr-FR" sz="1400" dirty="0"/>
              <a:t> On y branche le chargeur pour recharger la batterie de l’appareil</a:t>
            </a:r>
          </a:p>
        </p:txBody>
      </p:sp>
      <p:sp>
        <p:nvSpPr>
          <p:cNvPr id="9" name="Espace réservé du contenu 16">
            <a:extLst>
              <a:ext uri="{FF2B5EF4-FFF2-40B4-BE49-F238E27FC236}">
                <a16:creationId xmlns:a16="http://schemas.microsoft.com/office/drawing/2014/main" id="{6FC5C6E4-9CD8-42E7-966C-921FB89EDBC2}"/>
              </a:ext>
            </a:extLst>
          </p:cNvPr>
          <p:cNvSpPr txBox="1">
            <a:spLocks/>
          </p:cNvSpPr>
          <p:nvPr/>
        </p:nvSpPr>
        <p:spPr>
          <a:xfrm>
            <a:off x="1842475" y="5139561"/>
            <a:ext cx="4195859" cy="1075979"/>
          </a:xfrm>
          <a:prstGeom prst="rect">
            <a:avLst/>
          </a:prstGeom>
          <a:ln w="19050">
            <a:solidFill>
              <a:srgbClr val="92D050"/>
            </a:solidFill>
          </a:ln>
        </p:spPr>
        <p:txBody>
          <a:bodyPr vert="horz" lIns="74295" tIns="37148" rIns="74295" bIns="37148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b="1" dirty="0">
                <a:solidFill>
                  <a:srgbClr val="92D050"/>
                </a:solidFill>
              </a:rPr>
              <a:t>Le chargeur</a:t>
            </a:r>
          </a:p>
          <a:p>
            <a:pPr marL="0" indent="0">
              <a:buNone/>
            </a:pPr>
            <a:r>
              <a:rPr lang="fr-FR" sz="1400" dirty="0"/>
              <a:t>Pour</a:t>
            </a:r>
            <a:r>
              <a:rPr lang="fr-FR" sz="1400" dirty="0">
                <a:solidFill>
                  <a:srgbClr val="FFBD59"/>
                </a:solidFill>
              </a:rPr>
              <a:t> </a:t>
            </a:r>
            <a:r>
              <a:rPr lang="fr-FR" sz="1400" dirty="0">
                <a:solidFill>
                  <a:srgbClr val="92D050"/>
                </a:solidFill>
              </a:rPr>
              <a:t>charger</a:t>
            </a:r>
            <a:r>
              <a:rPr lang="fr-FR" sz="1400" dirty="0">
                <a:solidFill>
                  <a:srgbClr val="FFBD59"/>
                </a:solidFill>
              </a:rPr>
              <a:t> </a:t>
            </a:r>
            <a:r>
              <a:rPr lang="fr-FR" sz="1400" dirty="0">
                <a:solidFill>
                  <a:srgbClr val="92D050"/>
                </a:solidFill>
              </a:rPr>
              <a:t>son appareil</a:t>
            </a:r>
            <a:r>
              <a:rPr lang="fr-FR" sz="1400" dirty="0"/>
              <a:t>, il faut le brancher sur </a:t>
            </a:r>
            <a:r>
              <a:rPr lang="fr-FR" sz="1400" dirty="0">
                <a:solidFill>
                  <a:srgbClr val="92D050"/>
                </a:solidFill>
              </a:rPr>
              <a:t>le courant électrique </a:t>
            </a:r>
            <a:r>
              <a:rPr lang="fr-FR" sz="1400" dirty="0"/>
              <a:t>avec un chargeur.</a:t>
            </a:r>
          </a:p>
          <a:p>
            <a:pPr marL="0" indent="0">
              <a:buNone/>
            </a:pPr>
            <a:r>
              <a:rPr lang="fr-FR" sz="1400" dirty="0">
                <a:solidFill>
                  <a:srgbClr val="92D050"/>
                </a:solidFill>
              </a:rPr>
              <a:t>💡 </a:t>
            </a:r>
            <a:r>
              <a:rPr lang="fr-FR" sz="1400" dirty="0"/>
              <a:t>Quand il charge, votre appareil le signale.</a:t>
            </a:r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endParaRPr lang="fr-FR" sz="14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47108C0-D7B8-4D30-B467-DF0FB9511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194" y="4895830"/>
            <a:ext cx="1563443" cy="1563443"/>
          </a:xfrm>
          <a:prstGeom prst="rect">
            <a:avLst/>
          </a:prstGeom>
        </p:spPr>
      </p:pic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5FBBF59C-6568-4782-A288-CD28FBC21406}"/>
              </a:ext>
            </a:extLst>
          </p:cNvPr>
          <p:cNvSpPr txBox="1">
            <a:spLocks/>
          </p:cNvSpPr>
          <p:nvPr/>
        </p:nvSpPr>
        <p:spPr>
          <a:xfrm>
            <a:off x="681036" y="885575"/>
            <a:ext cx="3761344" cy="909179"/>
          </a:xfrm>
          <a:prstGeom prst="rect">
            <a:avLst/>
          </a:prstGeom>
        </p:spPr>
        <p:txBody>
          <a:bodyPr vert="horz" lIns="74295" tIns="37148" rIns="74295" bIns="3714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138" dirty="0"/>
              <a:t>👉Communiquer avec ses proches (même s’ils sont loin !)</a:t>
            </a:r>
          </a:p>
          <a:p>
            <a:pPr marL="0" indent="0">
              <a:buNone/>
            </a:pPr>
            <a:r>
              <a:rPr lang="fr-FR" sz="1138" dirty="0"/>
              <a:t>👉 Faire des démarches administratives</a:t>
            </a:r>
          </a:p>
          <a:p>
            <a:pPr marL="0" indent="0">
              <a:buNone/>
            </a:pPr>
            <a:r>
              <a:rPr lang="fr-FR" sz="1138" dirty="0"/>
              <a:t>👉 Faire des recherches sur internet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E130C671-D3C2-403B-A86E-64554AC63C5E}"/>
              </a:ext>
            </a:extLst>
          </p:cNvPr>
          <p:cNvSpPr txBox="1">
            <a:spLocks/>
          </p:cNvSpPr>
          <p:nvPr/>
        </p:nvSpPr>
        <p:spPr>
          <a:xfrm>
            <a:off x="5355114" y="804388"/>
            <a:ext cx="3761344" cy="816887"/>
          </a:xfrm>
          <a:prstGeom prst="rect">
            <a:avLst/>
          </a:prstGeom>
        </p:spPr>
        <p:txBody>
          <a:bodyPr vert="horz" lIns="74295" tIns="37148" rIns="74295" bIns="3714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138" dirty="0"/>
              <a:t>👉 Faire des achats en ligne</a:t>
            </a:r>
          </a:p>
          <a:p>
            <a:pPr marL="0" indent="0">
              <a:buNone/>
            </a:pPr>
            <a:r>
              <a:rPr lang="fr-FR" sz="1138" dirty="0"/>
              <a:t>👉 Prendre des photos</a:t>
            </a:r>
          </a:p>
          <a:p>
            <a:pPr marL="0" indent="0">
              <a:buNone/>
            </a:pPr>
            <a:r>
              <a:rPr lang="fr-FR" sz="1138" dirty="0"/>
              <a:t>👉 Jouer, écouter de la musique, regarder des films…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E5F3A4C-6DE0-4651-831C-CC5DA2A8D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563249-3DD6-A9AA-EDC2-7A2A03C7D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- 1/10 Prise en main du matériel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218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82" y="-128470"/>
            <a:ext cx="8543925" cy="582703"/>
          </a:xfrm>
        </p:spPr>
        <p:txBody>
          <a:bodyPr>
            <a:normAutofit/>
          </a:bodyPr>
          <a:lstStyle/>
          <a:p>
            <a:pPr algn="ctr"/>
            <a:r>
              <a:rPr lang="fr-FR" sz="1625" dirty="0"/>
              <a:t>De quoi se compose un smartphone ?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619482" y="318765"/>
            <a:ext cx="8543925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4">
            <a:extLst>
              <a:ext uri="{FF2B5EF4-FFF2-40B4-BE49-F238E27FC236}">
                <a16:creationId xmlns:a16="http://schemas.microsoft.com/office/drawing/2014/main" id="{1ED0DA92-0935-4077-AC20-0204F4A25183}"/>
              </a:ext>
            </a:extLst>
          </p:cNvPr>
          <p:cNvGrpSpPr/>
          <p:nvPr/>
        </p:nvGrpSpPr>
        <p:grpSpPr>
          <a:xfrm>
            <a:off x="407756" y="640476"/>
            <a:ext cx="6048210" cy="3809606"/>
            <a:chOff x="619126" y="1872789"/>
            <a:chExt cx="6249861" cy="4032251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1D03A6F0-6791-481F-9EAB-97A0D1EF2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9126" y="1872789"/>
              <a:ext cx="6249861" cy="3992122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980D0122-980C-4F53-BC8C-14B8773124D9}"/>
                </a:ext>
              </a:extLst>
            </p:cNvPr>
            <p:cNvSpPr txBox="1"/>
            <p:nvPr/>
          </p:nvSpPr>
          <p:spPr>
            <a:xfrm>
              <a:off x="1242654" y="3411764"/>
              <a:ext cx="744972" cy="31745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463" dirty="0"/>
                <a:t>Écran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CCD98334-63F6-40AF-A90B-F7F9D80CA948}"/>
                </a:ext>
              </a:extLst>
            </p:cNvPr>
            <p:cNvSpPr txBox="1"/>
            <p:nvPr/>
          </p:nvSpPr>
          <p:spPr>
            <a:xfrm>
              <a:off x="2263943" y="3299315"/>
              <a:ext cx="1482327" cy="5425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63" dirty="0"/>
                <a:t>Bouton </a:t>
              </a:r>
            </a:p>
            <a:p>
              <a:pPr algn="ctr"/>
              <a:r>
                <a:rPr lang="fr-FR" sz="1463" dirty="0"/>
                <a:t>Marche-Arrêt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6228F0C5-D411-45DB-BD4F-5017ADFEE37E}"/>
                </a:ext>
              </a:extLst>
            </p:cNvPr>
            <p:cNvSpPr txBox="1"/>
            <p:nvPr/>
          </p:nvSpPr>
          <p:spPr>
            <a:xfrm>
              <a:off x="3711276" y="3316341"/>
              <a:ext cx="1482327" cy="5425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63" dirty="0"/>
                <a:t>Objectif de l’appareil photo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363D744B-3896-46E5-B66F-C50F0546C60A}"/>
                </a:ext>
              </a:extLst>
            </p:cNvPr>
            <p:cNvSpPr txBox="1"/>
            <p:nvPr/>
          </p:nvSpPr>
          <p:spPr>
            <a:xfrm>
              <a:off x="5217214" y="3299314"/>
              <a:ext cx="1536498" cy="7677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63" dirty="0"/>
                <a:t>Bouton de réglage du volume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E4117881-B9D6-4F86-988A-C2C12C70B8A9}"/>
                </a:ext>
              </a:extLst>
            </p:cNvPr>
            <p:cNvSpPr txBox="1"/>
            <p:nvPr/>
          </p:nvSpPr>
          <p:spPr>
            <a:xfrm>
              <a:off x="727316" y="5362456"/>
              <a:ext cx="1536498" cy="5425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63" dirty="0"/>
                <a:t>Connecteur des écouteurs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9616225E-103B-43DA-A192-DAEF702A998E}"/>
                </a:ext>
              </a:extLst>
            </p:cNvPr>
            <p:cNvSpPr txBox="1"/>
            <p:nvPr/>
          </p:nvSpPr>
          <p:spPr>
            <a:xfrm>
              <a:off x="2261653" y="5442655"/>
              <a:ext cx="1536498" cy="31745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63" dirty="0"/>
                <a:t>Port de charge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DDC3CAAA-A3E3-411A-B901-02AD0DF58E6F}"/>
                </a:ext>
              </a:extLst>
            </p:cNvPr>
            <p:cNvSpPr txBox="1"/>
            <p:nvPr/>
          </p:nvSpPr>
          <p:spPr>
            <a:xfrm>
              <a:off x="3674507" y="5431310"/>
              <a:ext cx="1536498" cy="31745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63" dirty="0"/>
                <a:t>Microphone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58B02A9A-026E-4635-A7CA-7EDE8336A483}"/>
                </a:ext>
              </a:extLst>
            </p:cNvPr>
            <p:cNvSpPr txBox="1"/>
            <p:nvPr/>
          </p:nvSpPr>
          <p:spPr>
            <a:xfrm>
              <a:off x="5154946" y="5432697"/>
              <a:ext cx="1536498" cy="31745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63" dirty="0"/>
                <a:t>Haut-parleurs</a:t>
              </a: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5110185B-76C8-4179-A9F5-26C3FED44535}"/>
              </a:ext>
            </a:extLst>
          </p:cNvPr>
          <p:cNvGrpSpPr/>
          <p:nvPr/>
        </p:nvGrpSpPr>
        <p:grpSpPr>
          <a:xfrm>
            <a:off x="7223470" y="698399"/>
            <a:ext cx="1846017" cy="3213701"/>
            <a:chOff x="7375922" y="1449316"/>
            <a:chExt cx="1846017" cy="3213701"/>
          </a:xfrm>
        </p:grpSpPr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5156292C-E4FF-4342-ABB3-F2890CFEC616}"/>
                </a:ext>
              </a:extLst>
            </p:cNvPr>
            <p:cNvSpPr txBox="1"/>
            <p:nvPr/>
          </p:nvSpPr>
          <p:spPr>
            <a:xfrm>
              <a:off x="7474238" y="1588116"/>
              <a:ext cx="1747701" cy="30189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463" dirty="0"/>
                <a:t>💡 On retrouve ces éléments sur la plupart des smartphones.</a:t>
              </a:r>
            </a:p>
            <a:p>
              <a:endParaRPr lang="fr-FR" sz="1463" dirty="0"/>
            </a:p>
            <a:p>
              <a:r>
                <a:rPr lang="fr-FR" sz="1463" dirty="0"/>
                <a:t>Cependant, </a:t>
              </a:r>
              <a:r>
                <a:rPr lang="fr-FR" sz="1463" b="1" dirty="0">
                  <a:solidFill>
                    <a:srgbClr val="92D050"/>
                  </a:solidFill>
                </a:rPr>
                <a:t>leur emplacement varie</a:t>
              </a:r>
              <a:r>
                <a:rPr lang="fr-FR" sz="1463" dirty="0">
                  <a:solidFill>
                    <a:srgbClr val="92D050"/>
                  </a:solidFill>
                </a:rPr>
                <a:t> </a:t>
              </a:r>
              <a:r>
                <a:rPr lang="fr-FR" sz="1463" dirty="0"/>
                <a:t>selon les modèles.</a:t>
              </a:r>
            </a:p>
            <a:p>
              <a:endParaRPr lang="fr-FR" sz="1463" dirty="0"/>
            </a:p>
            <a:p>
              <a:r>
                <a:rPr lang="fr-FR" sz="1463" dirty="0"/>
                <a:t>🔍 Arrivez-vous à retrouver chacun de ces éléments sur le vôtre ?</a:t>
              </a:r>
            </a:p>
          </p:txBody>
        </p:sp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F2CB6422-CBDC-4BD7-ACB4-E70B9D45AAC0}"/>
                </a:ext>
              </a:extLst>
            </p:cNvPr>
            <p:cNvSpPr/>
            <p:nvPr/>
          </p:nvSpPr>
          <p:spPr>
            <a:xfrm>
              <a:off x="7375922" y="1449316"/>
              <a:ext cx="1827084" cy="3213701"/>
            </a:xfrm>
            <a:prstGeom prst="round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C23544-9BD8-4131-A2B4-A7048FA8D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566" y="368967"/>
            <a:ext cx="7776978" cy="422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👉 Les éléments à connaître 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122164B8-7BEB-4011-A38C-D60AEA88E280}"/>
              </a:ext>
            </a:extLst>
          </p:cNvPr>
          <p:cNvGrpSpPr/>
          <p:nvPr/>
        </p:nvGrpSpPr>
        <p:grpSpPr>
          <a:xfrm>
            <a:off x="216815" y="4453480"/>
            <a:ext cx="9523545" cy="2344777"/>
            <a:chOff x="77357" y="2559455"/>
            <a:chExt cx="9523545" cy="2344777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9C08D687-AE7E-4BC6-9F44-7BC6119B108F}"/>
                </a:ext>
              </a:extLst>
            </p:cNvPr>
            <p:cNvSpPr txBox="1"/>
            <p:nvPr/>
          </p:nvSpPr>
          <p:spPr>
            <a:xfrm>
              <a:off x="77357" y="2780420"/>
              <a:ext cx="2933905" cy="353943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700" b="1" dirty="0">
                  <a:solidFill>
                    <a:srgbClr val="92D050"/>
                  </a:solidFill>
                </a:rPr>
                <a:t>Les boutons de navigation 👉</a:t>
              </a:r>
              <a:endParaRPr lang="fr-FR" sz="1700" dirty="0"/>
            </a:p>
          </p:txBody>
        </p:sp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EB502BFB-99ED-45B7-9322-EB60BBAA6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2631" y="2559455"/>
              <a:ext cx="2648400" cy="659440"/>
            </a:xfrm>
            <a:prstGeom prst="rect">
              <a:avLst/>
            </a:prstGeom>
          </p:spPr>
        </p:pic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43B6F4AD-8E09-4028-A2A2-B7E279C8125F}"/>
                </a:ext>
              </a:extLst>
            </p:cNvPr>
            <p:cNvSpPr txBox="1"/>
            <p:nvPr/>
          </p:nvSpPr>
          <p:spPr>
            <a:xfrm>
              <a:off x="1726529" y="3373517"/>
              <a:ext cx="1436753" cy="523220"/>
            </a:xfrm>
            <a:prstGeom prst="rect">
              <a:avLst/>
            </a:prstGeom>
            <a:noFill/>
            <a:ln w="19050">
              <a:solidFill>
                <a:srgbClr val="92D050"/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400" dirty="0"/>
                <a:t>Bouton de retour en arrière</a:t>
              </a:r>
            </a:p>
          </p:txBody>
        </p:sp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4719EA45-B952-4783-A0DA-98D61CE396F8}"/>
                </a:ext>
              </a:extLst>
            </p:cNvPr>
            <p:cNvCxnSpPr>
              <a:cxnSpLocks/>
              <a:stCxn id="20" idx="1"/>
              <a:endCxn id="21" idx="0"/>
            </p:cNvCxnSpPr>
            <p:nvPr/>
          </p:nvCxnSpPr>
          <p:spPr>
            <a:xfrm flipH="1">
              <a:off x="2444906" y="2889175"/>
              <a:ext cx="947725" cy="484342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1B248837-049A-464D-BA37-20D6D0E093EF}"/>
                </a:ext>
              </a:extLst>
            </p:cNvPr>
            <p:cNvSpPr txBox="1"/>
            <p:nvPr/>
          </p:nvSpPr>
          <p:spPr>
            <a:xfrm>
              <a:off x="3998728" y="3420939"/>
              <a:ext cx="1436753" cy="542584"/>
            </a:xfrm>
            <a:prstGeom prst="rect">
              <a:avLst/>
            </a:prstGeom>
            <a:noFill/>
            <a:ln w="19050">
              <a:solidFill>
                <a:srgbClr val="92D050"/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400" dirty="0"/>
                <a:t>Bouton d’accueil</a:t>
              </a:r>
            </a:p>
            <a:p>
              <a:endParaRPr lang="fr-FR" sz="1400" dirty="0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AEE3C0E7-29DA-46C9-855C-F93F69E9F41E}"/>
                </a:ext>
              </a:extLst>
            </p:cNvPr>
            <p:cNvSpPr txBox="1"/>
            <p:nvPr/>
          </p:nvSpPr>
          <p:spPr>
            <a:xfrm>
              <a:off x="6257627" y="3420939"/>
              <a:ext cx="1436753" cy="542584"/>
            </a:xfrm>
            <a:prstGeom prst="rect">
              <a:avLst/>
            </a:prstGeom>
            <a:noFill/>
            <a:ln w="19050">
              <a:solidFill>
                <a:srgbClr val="92D050"/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400" dirty="0"/>
                <a:t>Bouton des applications</a:t>
              </a:r>
            </a:p>
          </p:txBody>
        </p:sp>
        <p:cxnSp>
          <p:nvCxnSpPr>
            <p:cNvPr id="26" name="Connecteur droit avec flèche 25">
              <a:extLst>
                <a:ext uri="{FF2B5EF4-FFF2-40B4-BE49-F238E27FC236}">
                  <a16:creationId xmlns:a16="http://schemas.microsoft.com/office/drawing/2014/main" id="{09574155-E6AE-4D43-869A-86B61B918539}"/>
                </a:ext>
              </a:extLst>
            </p:cNvPr>
            <p:cNvCxnSpPr>
              <a:cxnSpLocks/>
              <a:stCxn id="20" idx="2"/>
              <a:endCxn id="24" idx="0"/>
            </p:cNvCxnSpPr>
            <p:nvPr/>
          </p:nvCxnSpPr>
          <p:spPr>
            <a:xfrm>
              <a:off x="4716831" y="3218895"/>
              <a:ext cx="274" cy="202044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>
              <a:extLst>
                <a:ext uri="{FF2B5EF4-FFF2-40B4-BE49-F238E27FC236}">
                  <a16:creationId xmlns:a16="http://schemas.microsoft.com/office/drawing/2014/main" id="{464ED573-AA75-4B5A-8334-954B225CDEA1}"/>
                </a:ext>
              </a:extLst>
            </p:cNvPr>
            <p:cNvCxnSpPr>
              <a:cxnSpLocks/>
              <a:stCxn id="20" idx="3"/>
              <a:endCxn id="25" idx="0"/>
            </p:cNvCxnSpPr>
            <p:nvPr/>
          </p:nvCxnSpPr>
          <p:spPr>
            <a:xfrm>
              <a:off x="6041031" y="2889175"/>
              <a:ext cx="934973" cy="531764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360E4C70-7199-45E1-AA8E-F04F021BCFC2}"/>
                </a:ext>
              </a:extLst>
            </p:cNvPr>
            <p:cNvSpPr txBox="1"/>
            <p:nvPr/>
          </p:nvSpPr>
          <p:spPr>
            <a:xfrm>
              <a:off x="5610935" y="4165568"/>
              <a:ext cx="3989967" cy="738664"/>
            </a:xfrm>
            <a:prstGeom prst="rect">
              <a:avLst/>
            </a:prstGeom>
            <a:noFill/>
            <a:ln w="19050">
              <a:solidFill>
                <a:srgbClr val="92D050"/>
              </a:solidFill>
            </a:ln>
          </p:spPr>
          <p:txBody>
            <a:bodyPr wrap="square">
              <a:spAutoFit/>
            </a:bodyPr>
            <a:lstStyle/>
            <a:p>
              <a:pPr defTabSz="742950">
                <a:defRPr/>
              </a:pPr>
              <a:r>
                <a:rPr lang="fr-FR" sz="1400" dirty="0"/>
                <a:t>Permet de retourner sur une application ouverte ou de la </a:t>
              </a:r>
              <a:r>
                <a:rPr lang="fr-FR" sz="1400" dirty="0">
                  <a:solidFill>
                    <a:srgbClr val="92D050"/>
                  </a:solidFill>
                </a:rPr>
                <a:t>fermer</a:t>
              </a:r>
              <a:r>
                <a:rPr lang="fr-FR" sz="1400" dirty="0">
                  <a:solidFill>
                    <a:srgbClr val="BA302A"/>
                  </a:solidFill>
                </a:rPr>
                <a:t> </a:t>
              </a:r>
              <a:r>
                <a:rPr lang="fr-FR" sz="1400" dirty="0"/>
                <a:t>! </a:t>
              </a:r>
              <a:r>
                <a:rPr lang="fr-FR" sz="1400" i="1" dirty="0"/>
                <a:t>Fermer les applications dont on ne se sert plus permet </a:t>
              </a:r>
              <a:r>
                <a:rPr lang="fr-FR" sz="1400" i="1" dirty="0">
                  <a:solidFill>
                    <a:srgbClr val="92D050"/>
                  </a:solidFill>
                </a:rPr>
                <a:t>d'économiser de la batterie.</a:t>
              </a:r>
            </a:p>
          </p:txBody>
        </p:sp>
        <p:cxnSp>
          <p:nvCxnSpPr>
            <p:cNvPr id="36" name="Connecteur droit avec flèche 35">
              <a:extLst>
                <a:ext uri="{FF2B5EF4-FFF2-40B4-BE49-F238E27FC236}">
                  <a16:creationId xmlns:a16="http://schemas.microsoft.com/office/drawing/2014/main" id="{CEAA6301-79F4-4BE0-9E5F-4D6396A09D89}"/>
                </a:ext>
              </a:extLst>
            </p:cNvPr>
            <p:cNvCxnSpPr>
              <a:cxnSpLocks/>
              <a:stCxn id="25" idx="2"/>
            </p:cNvCxnSpPr>
            <p:nvPr/>
          </p:nvCxnSpPr>
          <p:spPr>
            <a:xfrm>
              <a:off x="6976004" y="3963523"/>
              <a:ext cx="351366" cy="202045"/>
            </a:xfrm>
            <a:prstGeom prst="straightConnector1">
              <a:avLst/>
            </a:prstGeom>
            <a:ln w="1905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5EE0993F-A133-4BD6-B0E0-AFC2C0D897D7}"/>
                </a:ext>
              </a:extLst>
            </p:cNvPr>
            <p:cNvSpPr txBox="1"/>
            <p:nvPr/>
          </p:nvSpPr>
          <p:spPr>
            <a:xfrm>
              <a:off x="871708" y="4273398"/>
              <a:ext cx="1900428" cy="523220"/>
            </a:xfrm>
            <a:prstGeom prst="rect">
              <a:avLst/>
            </a:prstGeom>
            <a:noFill/>
            <a:ln w="19050">
              <a:solidFill>
                <a:srgbClr val="92D050"/>
              </a:solidFill>
            </a:ln>
          </p:spPr>
          <p:txBody>
            <a:bodyPr wrap="square">
              <a:spAutoFit/>
            </a:bodyPr>
            <a:lstStyle/>
            <a:p>
              <a:pPr defTabSz="742950">
                <a:defRPr/>
              </a:pPr>
              <a:r>
                <a:rPr lang="fr-FR" sz="1400" dirty="0"/>
                <a:t>Permet d’</a:t>
              </a:r>
              <a:r>
                <a:rPr lang="fr-FR" sz="1400" dirty="0">
                  <a:solidFill>
                    <a:srgbClr val="92D050"/>
                  </a:solidFill>
                </a:rPr>
                <a:t>annuler</a:t>
              </a:r>
              <a:r>
                <a:rPr lang="fr-FR" sz="1400" dirty="0"/>
                <a:t> votre dernière action.</a:t>
              </a:r>
              <a:endParaRPr lang="fr-FR" sz="1400" dirty="0">
                <a:solidFill>
                  <a:srgbClr val="92D050"/>
                </a:solidFill>
              </a:endParaRPr>
            </a:p>
          </p:txBody>
        </p:sp>
        <p:cxnSp>
          <p:nvCxnSpPr>
            <p:cNvPr id="38" name="Connecteur droit avec flèche 37">
              <a:extLst>
                <a:ext uri="{FF2B5EF4-FFF2-40B4-BE49-F238E27FC236}">
                  <a16:creationId xmlns:a16="http://schemas.microsoft.com/office/drawing/2014/main" id="{9AE64E2C-C3AF-45D0-B3A0-A7FD209C462B}"/>
                </a:ext>
              </a:extLst>
            </p:cNvPr>
            <p:cNvCxnSpPr>
              <a:cxnSpLocks/>
              <a:stCxn id="21" idx="2"/>
              <a:endCxn id="37" idx="0"/>
            </p:cNvCxnSpPr>
            <p:nvPr/>
          </p:nvCxnSpPr>
          <p:spPr>
            <a:xfrm flipH="1">
              <a:off x="1821922" y="3896737"/>
              <a:ext cx="622984" cy="376661"/>
            </a:xfrm>
            <a:prstGeom prst="straightConnector1">
              <a:avLst/>
            </a:prstGeom>
            <a:ln w="1905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EC4D9966-AFEC-4F6C-A15C-D7F807BED9E8}"/>
                </a:ext>
              </a:extLst>
            </p:cNvPr>
            <p:cNvSpPr txBox="1"/>
            <p:nvPr/>
          </p:nvSpPr>
          <p:spPr>
            <a:xfrm>
              <a:off x="3011263" y="4165568"/>
              <a:ext cx="2423944" cy="738664"/>
            </a:xfrm>
            <a:prstGeom prst="rect">
              <a:avLst/>
            </a:prstGeom>
            <a:noFill/>
            <a:ln w="19050">
              <a:solidFill>
                <a:srgbClr val="92D050"/>
              </a:solidFill>
            </a:ln>
          </p:spPr>
          <p:txBody>
            <a:bodyPr wrap="square">
              <a:spAutoFit/>
            </a:bodyPr>
            <a:lstStyle/>
            <a:p>
              <a:pPr defTabSz="742950">
                <a:defRPr/>
              </a:pPr>
              <a:r>
                <a:rPr lang="fr-FR" sz="1400" dirty="0"/>
                <a:t>Permet de </a:t>
              </a:r>
              <a:r>
                <a:rPr lang="fr-FR" sz="1400" dirty="0">
                  <a:solidFill>
                    <a:srgbClr val="92D050"/>
                  </a:solidFill>
                </a:rPr>
                <a:t>revenir au bureau</a:t>
              </a:r>
              <a:r>
                <a:rPr lang="fr-FR" sz="1400" dirty="0"/>
                <a:t>, comme lors du démarrage de l’appareil</a:t>
              </a:r>
              <a:endParaRPr lang="fr-FR" sz="1400" b="1" dirty="0"/>
            </a:p>
          </p:txBody>
        </p:sp>
        <p:cxnSp>
          <p:nvCxnSpPr>
            <p:cNvPr id="40" name="Connecteur droit avec flèche 39">
              <a:extLst>
                <a:ext uri="{FF2B5EF4-FFF2-40B4-BE49-F238E27FC236}">
                  <a16:creationId xmlns:a16="http://schemas.microsoft.com/office/drawing/2014/main" id="{552FF6D5-3D2C-4FE7-81B6-0D4AAD85F5CD}"/>
                </a:ext>
              </a:extLst>
            </p:cNvPr>
            <p:cNvCxnSpPr>
              <a:cxnSpLocks/>
              <a:stCxn id="24" idx="2"/>
            </p:cNvCxnSpPr>
            <p:nvPr/>
          </p:nvCxnSpPr>
          <p:spPr>
            <a:xfrm flipH="1">
              <a:off x="4716831" y="3963523"/>
              <a:ext cx="274" cy="202045"/>
            </a:xfrm>
            <a:prstGeom prst="straightConnector1">
              <a:avLst/>
            </a:prstGeom>
            <a:ln w="1905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9A7954B2-D932-4CBA-8E60-C205D5D41157}"/>
              </a:ext>
            </a:extLst>
          </p:cNvPr>
          <p:cNvCxnSpPr>
            <a:cxnSpLocks/>
          </p:cNvCxnSpPr>
          <p:nvPr/>
        </p:nvCxnSpPr>
        <p:spPr>
          <a:xfrm>
            <a:off x="608661" y="4469618"/>
            <a:ext cx="8530763" cy="0"/>
          </a:xfrm>
          <a:prstGeom prst="line">
            <a:avLst/>
          </a:prstGeom>
          <a:ln w="38100">
            <a:solidFill>
              <a:srgbClr val="92D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space réservé du numéro de diapositive 48">
            <a:extLst>
              <a:ext uri="{FF2B5EF4-FFF2-40B4-BE49-F238E27FC236}">
                <a16:creationId xmlns:a16="http://schemas.microsoft.com/office/drawing/2014/main" id="{E8ADB1FC-BADB-422B-B101-F61C0312E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46198" y="6492875"/>
            <a:ext cx="2228850" cy="365125"/>
          </a:xfrm>
        </p:spPr>
        <p:txBody>
          <a:bodyPr/>
          <a:lstStyle/>
          <a:p>
            <a:fld id="{214B496C-A674-488F-82D3-A6592634C02D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6464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-329732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2000" b="1" dirty="0"/>
              <a:t>Écran verrouillé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694199" y="402592"/>
            <a:ext cx="8543925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1CDB0D92-0697-4EE9-9541-471CB8CAA1E9}"/>
              </a:ext>
            </a:extLst>
          </p:cNvPr>
          <p:cNvSpPr txBox="1"/>
          <p:nvPr/>
        </p:nvSpPr>
        <p:spPr>
          <a:xfrm>
            <a:off x="1716297" y="408207"/>
            <a:ext cx="6499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Pour </a:t>
            </a:r>
            <a:r>
              <a:rPr lang="fr-FR" sz="1400" dirty="0">
                <a:solidFill>
                  <a:srgbClr val="92D050"/>
                </a:solidFill>
              </a:rPr>
              <a:t>déverrouiller</a:t>
            </a:r>
            <a:r>
              <a:rPr lang="fr-FR" sz="1400" dirty="0"/>
              <a:t> votre appareil, faites glisser votre doigt sur l’écran, vers la droite 👉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EDAADA0D-35A2-4B3F-830C-1DE53605F3BF}"/>
              </a:ext>
            </a:extLst>
          </p:cNvPr>
          <p:cNvGrpSpPr/>
          <p:nvPr/>
        </p:nvGrpSpPr>
        <p:grpSpPr>
          <a:xfrm>
            <a:off x="1569966" y="825918"/>
            <a:ext cx="2197054" cy="2621120"/>
            <a:chOff x="1471484" y="1313169"/>
            <a:chExt cx="2197054" cy="2621120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3901178D-6448-4BF0-9982-31A8DF7AF9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6527"/>
            <a:stretch/>
          </p:blipFill>
          <p:spPr>
            <a:xfrm>
              <a:off x="1471484" y="1313169"/>
              <a:ext cx="2197054" cy="2089839"/>
            </a:xfrm>
            <a:prstGeom prst="rect">
              <a:avLst/>
            </a:prstGeom>
          </p:spPr>
        </p:pic>
        <p:sp>
          <p:nvSpPr>
            <p:cNvPr id="8" name="Légende : flèche vers le haut 7">
              <a:extLst>
                <a:ext uri="{FF2B5EF4-FFF2-40B4-BE49-F238E27FC236}">
                  <a16:creationId xmlns:a16="http://schemas.microsoft.com/office/drawing/2014/main" id="{3808B0BE-70A6-41C7-AD8C-DA69724C3CEF}"/>
                </a:ext>
              </a:extLst>
            </p:cNvPr>
            <p:cNvSpPr/>
            <p:nvPr/>
          </p:nvSpPr>
          <p:spPr>
            <a:xfrm>
              <a:off x="2028655" y="3353694"/>
              <a:ext cx="1233143" cy="580595"/>
            </a:xfrm>
            <a:prstGeom prst="upArrowCallou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Schéma de déverrouillage</a:t>
              </a: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8A0A5E38-A978-4D39-8512-CA588BF42269}"/>
              </a:ext>
            </a:extLst>
          </p:cNvPr>
          <p:cNvGrpSpPr/>
          <p:nvPr/>
        </p:nvGrpSpPr>
        <p:grpSpPr>
          <a:xfrm>
            <a:off x="3738240" y="825918"/>
            <a:ext cx="2112870" cy="2621120"/>
            <a:chOff x="3738961" y="1313169"/>
            <a:chExt cx="2112870" cy="2621120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BCCB2D52-B679-4591-A5C8-6B5C2FC5AD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755" r="33054"/>
            <a:stretch/>
          </p:blipFill>
          <p:spPr>
            <a:xfrm>
              <a:off x="3738961" y="1313169"/>
              <a:ext cx="2112870" cy="2089839"/>
            </a:xfrm>
            <a:prstGeom prst="rect">
              <a:avLst/>
            </a:prstGeom>
          </p:spPr>
        </p:pic>
        <p:sp>
          <p:nvSpPr>
            <p:cNvPr id="13" name="Légende : flèche vers le haut 12">
              <a:extLst>
                <a:ext uri="{FF2B5EF4-FFF2-40B4-BE49-F238E27FC236}">
                  <a16:creationId xmlns:a16="http://schemas.microsoft.com/office/drawing/2014/main" id="{E4AA9B68-504D-4DE2-9711-475A7C196C69}"/>
                </a:ext>
              </a:extLst>
            </p:cNvPr>
            <p:cNvSpPr/>
            <p:nvPr/>
          </p:nvSpPr>
          <p:spPr>
            <a:xfrm>
              <a:off x="4166391" y="3353694"/>
              <a:ext cx="1233143" cy="580595"/>
            </a:xfrm>
            <a:prstGeom prst="upArrowCallou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Code pin 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7B338AB1-8A1F-4C92-9FE1-B29829301023}"/>
              </a:ext>
            </a:extLst>
          </p:cNvPr>
          <p:cNvGrpSpPr/>
          <p:nvPr/>
        </p:nvGrpSpPr>
        <p:grpSpPr>
          <a:xfrm>
            <a:off x="5825522" y="820649"/>
            <a:ext cx="2087732" cy="2621120"/>
            <a:chOff x="5961153" y="1313169"/>
            <a:chExt cx="2087732" cy="2621120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160712A1-9E9D-47C6-98DD-AC4F2F784C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92"/>
            <a:stretch/>
          </p:blipFill>
          <p:spPr>
            <a:xfrm>
              <a:off x="5961153" y="1313169"/>
              <a:ext cx="2087732" cy="2089839"/>
            </a:xfrm>
            <a:prstGeom prst="rect">
              <a:avLst/>
            </a:prstGeom>
          </p:spPr>
        </p:pic>
        <p:sp>
          <p:nvSpPr>
            <p:cNvPr id="14" name="Légende : flèche vers le haut 13">
              <a:extLst>
                <a:ext uri="{FF2B5EF4-FFF2-40B4-BE49-F238E27FC236}">
                  <a16:creationId xmlns:a16="http://schemas.microsoft.com/office/drawing/2014/main" id="{59D0D37A-D6C9-4F45-B3BA-7DD5A675BC48}"/>
                </a:ext>
              </a:extLst>
            </p:cNvPr>
            <p:cNvSpPr/>
            <p:nvPr/>
          </p:nvSpPr>
          <p:spPr>
            <a:xfrm>
              <a:off x="6304127" y="3353694"/>
              <a:ext cx="1233143" cy="580595"/>
            </a:xfrm>
            <a:prstGeom prst="upArrowCallou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Mot de passe</a:t>
              </a:r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C212F460-59A8-4B5C-9D0B-B442B0BD04A2}"/>
              </a:ext>
            </a:extLst>
          </p:cNvPr>
          <p:cNvSpPr txBox="1"/>
          <p:nvPr/>
        </p:nvSpPr>
        <p:spPr>
          <a:xfrm>
            <a:off x="3768320" y="605925"/>
            <a:ext cx="1932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92D050"/>
                </a:solidFill>
              </a:rPr>
              <a:t>3 types</a:t>
            </a:r>
            <a:r>
              <a:rPr lang="fr-FR" sz="1400" dirty="0"/>
              <a:t> de verrouillage :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069D2AD-BD3B-42B5-908B-4644DD260499}"/>
              </a:ext>
            </a:extLst>
          </p:cNvPr>
          <p:cNvGrpSpPr/>
          <p:nvPr/>
        </p:nvGrpSpPr>
        <p:grpSpPr>
          <a:xfrm>
            <a:off x="1375814" y="3553904"/>
            <a:ext cx="6681230" cy="3223967"/>
            <a:chOff x="176163" y="1333164"/>
            <a:chExt cx="8472119" cy="4474308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319F0C7A-2F09-4F0D-8A08-B081B51333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66" t="13883" r="19880" b="12302"/>
            <a:stretch/>
          </p:blipFill>
          <p:spPr>
            <a:xfrm>
              <a:off x="3933039" y="1425721"/>
              <a:ext cx="2039922" cy="4381751"/>
            </a:xfrm>
            <a:prstGeom prst="rect">
              <a:avLst/>
            </a:prstGeom>
          </p:spPr>
        </p:pic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6BB5B5F7-B101-4C79-BBAB-791937B0B442}"/>
                </a:ext>
              </a:extLst>
            </p:cNvPr>
            <p:cNvSpPr/>
            <p:nvPr/>
          </p:nvSpPr>
          <p:spPr>
            <a:xfrm>
              <a:off x="4166648" y="1500777"/>
              <a:ext cx="651039" cy="219181"/>
            </a:xfrm>
            <a:prstGeom prst="ellipse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87D5240F-23DE-479B-A74D-DB5EDCF76141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 flipH="1">
              <a:off x="2941275" y="1610368"/>
              <a:ext cx="1225372" cy="353724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849E87FB-761A-4BC3-9B37-9B848E70B968}"/>
                </a:ext>
              </a:extLst>
            </p:cNvPr>
            <p:cNvSpPr/>
            <p:nvPr/>
          </p:nvSpPr>
          <p:spPr>
            <a:xfrm>
              <a:off x="5313624" y="1509003"/>
              <a:ext cx="651039" cy="219181"/>
            </a:xfrm>
            <a:prstGeom prst="ellipse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D799EE73-E801-43A5-BA6D-6889FB5DF191}"/>
                </a:ext>
              </a:extLst>
            </p:cNvPr>
            <p:cNvCxnSpPr>
              <a:cxnSpLocks/>
            </p:cNvCxnSpPr>
            <p:nvPr/>
          </p:nvCxnSpPr>
          <p:spPr>
            <a:xfrm>
              <a:off x="5972961" y="1610368"/>
              <a:ext cx="560404" cy="161229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4490EBF4-DD3E-4102-B776-7F36741C9442}"/>
                </a:ext>
              </a:extLst>
            </p:cNvPr>
            <p:cNvSpPr/>
            <p:nvPr/>
          </p:nvSpPr>
          <p:spPr>
            <a:xfrm>
              <a:off x="5372025" y="3821567"/>
              <a:ext cx="534234" cy="482505"/>
            </a:xfrm>
            <a:prstGeom prst="ellipse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cxnSp>
          <p:nvCxnSpPr>
            <p:cNvPr id="23" name="Connecteur droit avec flèche 22">
              <a:extLst>
                <a:ext uri="{FF2B5EF4-FFF2-40B4-BE49-F238E27FC236}">
                  <a16:creationId xmlns:a16="http://schemas.microsoft.com/office/drawing/2014/main" id="{9987018C-1511-42A6-BE4A-F41F812FED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06259" y="3976548"/>
              <a:ext cx="412870" cy="86272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4359D0A3-C0C0-4929-9385-90E770DECAD3}"/>
                </a:ext>
              </a:extLst>
            </p:cNvPr>
            <p:cNvSpPr/>
            <p:nvPr/>
          </p:nvSpPr>
          <p:spPr>
            <a:xfrm>
              <a:off x="4453072" y="5415005"/>
              <a:ext cx="1046290" cy="296665"/>
            </a:xfrm>
            <a:prstGeom prst="ellipse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EC3F6ACF-6E82-4C8F-90D1-08B3C1FED636}"/>
                </a:ext>
              </a:extLst>
            </p:cNvPr>
            <p:cNvCxnSpPr>
              <a:cxnSpLocks/>
              <a:stCxn id="24" idx="2"/>
            </p:cNvCxnSpPr>
            <p:nvPr/>
          </p:nvCxnSpPr>
          <p:spPr>
            <a:xfrm flipH="1" flipV="1">
              <a:off x="2909887" y="5332606"/>
              <a:ext cx="1543185" cy="230732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30D5C6E5-5BEB-46F0-8A72-6D389701E34C}"/>
                </a:ext>
              </a:extLst>
            </p:cNvPr>
            <p:cNvSpPr txBox="1"/>
            <p:nvPr/>
          </p:nvSpPr>
          <p:spPr>
            <a:xfrm>
              <a:off x="822095" y="1500777"/>
              <a:ext cx="245926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FR" sz="1400" dirty="0"/>
            </a:p>
            <a:p>
              <a:pPr algn="ctr"/>
              <a:r>
                <a:rPr lang="fr-FR" sz="1400" dirty="0"/>
                <a:t>Les notifications 👈</a:t>
              </a:r>
            </a:p>
            <a:p>
              <a:pPr algn="ctr"/>
              <a:endParaRPr lang="fr-FR" sz="1400" dirty="0"/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DE76B2E7-DBD1-4C31-8587-578A20DF7DA0}"/>
                </a:ext>
              </a:extLst>
            </p:cNvPr>
            <p:cNvSpPr txBox="1"/>
            <p:nvPr/>
          </p:nvSpPr>
          <p:spPr>
            <a:xfrm>
              <a:off x="6189015" y="1333164"/>
              <a:ext cx="245926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FR" sz="1400" dirty="0"/>
            </a:p>
            <a:p>
              <a:pPr algn="ctr"/>
              <a:r>
                <a:rPr lang="fr-FR" sz="1400" dirty="0"/>
                <a:t>👉La barre d’état</a:t>
              </a:r>
            </a:p>
            <a:p>
              <a:pPr algn="ctr"/>
              <a:endParaRPr lang="fr-FR" sz="1400" dirty="0"/>
            </a:p>
          </p:txBody>
        </p:sp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D0A83911-1F0E-4B12-8423-E2529F16D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26027" y="2017406"/>
              <a:ext cx="2039922" cy="426350"/>
            </a:xfrm>
            <a:prstGeom prst="rect">
              <a:avLst/>
            </a:prstGeom>
          </p:spPr>
        </p:pic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A961E72A-ED6C-40BE-A843-2D3B0274FE39}"/>
                </a:ext>
              </a:extLst>
            </p:cNvPr>
            <p:cNvSpPr txBox="1"/>
            <p:nvPr/>
          </p:nvSpPr>
          <p:spPr>
            <a:xfrm>
              <a:off x="176163" y="4886829"/>
              <a:ext cx="297754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FR" sz="1400" dirty="0"/>
            </a:p>
            <a:p>
              <a:pPr algn="ctr"/>
              <a:r>
                <a:rPr lang="fr-FR" sz="1400" dirty="0"/>
                <a:t>Les boutons de navigation 👈</a:t>
              </a:r>
            </a:p>
            <a:p>
              <a:pPr algn="ctr"/>
              <a:endParaRPr lang="fr-FR" sz="1400" dirty="0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1F5D6901-3B95-485D-925B-D0F43C5BF09B}"/>
                </a:ext>
              </a:extLst>
            </p:cNvPr>
            <p:cNvSpPr txBox="1"/>
            <p:nvPr/>
          </p:nvSpPr>
          <p:spPr>
            <a:xfrm>
              <a:off x="6112694" y="3539510"/>
              <a:ext cx="245926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FR" sz="1400" dirty="0"/>
            </a:p>
            <a:p>
              <a:pPr algn="ctr"/>
              <a:r>
                <a:rPr lang="fr-FR" sz="1400" dirty="0"/>
                <a:t>👉Les applications</a:t>
              </a:r>
            </a:p>
            <a:p>
              <a:pPr algn="ctr"/>
              <a:endParaRPr lang="fr-FR" sz="1400" dirty="0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5D08A7B8-B8D6-4417-9D8D-197B59D08590}"/>
                </a:ext>
              </a:extLst>
            </p:cNvPr>
            <p:cNvSpPr/>
            <p:nvPr/>
          </p:nvSpPr>
          <p:spPr>
            <a:xfrm>
              <a:off x="5361926" y="4359936"/>
              <a:ext cx="534234" cy="482505"/>
            </a:xfrm>
            <a:prstGeom prst="ellipse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3F1F5B96-647A-4E0C-983E-16677D55655C}"/>
                </a:ext>
              </a:extLst>
            </p:cNvPr>
            <p:cNvSpPr/>
            <p:nvPr/>
          </p:nvSpPr>
          <p:spPr>
            <a:xfrm>
              <a:off x="5382238" y="5027851"/>
              <a:ext cx="534234" cy="482505"/>
            </a:xfrm>
            <a:prstGeom prst="ellipse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cxnSp>
          <p:nvCxnSpPr>
            <p:cNvPr id="33" name="Connecteur droit avec flèche 32">
              <a:extLst>
                <a:ext uri="{FF2B5EF4-FFF2-40B4-BE49-F238E27FC236}">
                  <a16:creationId xmlns:a16="http://schemas.microsoft.com/office/drawing/2014/main" id="{CAF26E29-91EF-40D3-9E50-E445E25032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65844" y="4019683"/>
              <a:ext cx="453286" cy="500890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>
              <a:extLst>
                <a:ext uri="{FF2B5EF4-FFF2-40B4-BE49-F238E27FC236}">
                  <a16:creationId xmlns:a16="http://schemas.microsoft.com/office/drawing/2014/main" id="{AFD9FE8E-65DD-4961-9D03-FB99D96211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65844" y="4118683"/>
              <a:ext cx="453286" cy="1023589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E6FBE93E-5271-4EB3-B741-1CC75B184737}"/>
              </a:ext>
            </a:extLst>
          </p:cNvPr>
          <p:cNvSpPr/>
          <p:nvPr/>
        </p:nvSpPr>
        <p:spPr>
          <a:xfrm>
            <a:off x="1944848" y="4403233"/>
            <a:ext cx="2083324" cy="1193754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Une fois déverrouillé, je suis sur le bureau</a:t>
            </a: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09561BB1-A612-4DDB-8D58-6194F1DACF00}"/>
              </a:ext>
            </a:extLst>
          </p:cNvPr>
          <p:cNvCxnSpPr>
            <a:cxnSpLocks/>
          </p:cNvCxnSpPr>
          <p:nvPr/>
        </p:nvCxnSpPr>
        <p:spPr>
          <a:xfrm>
            <a:off x="694199" y="3553904"/>
            <a:ext cx="8530763" cy="0"/>
          </a:xfrm>
          <a:prstGeom prst="line">
            <a:avLst/>
          </a:prstGeom>
          <a:ln w="38100">
            <a:solidFill>
              <a:srgbClr val="92D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space réservé du numéro de diapositive 38">
            <a:extLst>
              <a:ext uri="{FF2B5EF4-FFF2-40B4-BE49-F238E27FC236}">
                <a16:creationId xmlns:a16="http://schemas.microsoft.com/office/drawing/2014/main" id="{9E56BE27-D008-4AE9-8905-080FFDFCB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14587" y="6449793"/>
            <a:ext cx="2228850" cy="365125"/>
          </a:xfrm>
        </p:spPr>
        <p:txBody>
          <a:bodyPr/>
          <a:lstStyle/>
          <a:p>
            <a:fld id="{214B496C-A674-488F-82D3-A6592634C02D}" type="slidenum">
              <a:rPr lang="fr-FR" smtClean="0"/>
              <a:t>3</a:t>
            </a:fld>
            <a:endParaRPr lang="fr-FR"/>
          </a:p>
        </p:txBody>
      </p:sp>
      <p:sp>
        <p:nvSpPr>
          <p:cNvPr id="35" name="Espace réservé du pied de page 34">
            <a:extLst>
              <a:ext uri="{FF2B5EF4-FFF2-40B4-BE49-F238E27FC236}">
                <a16:creationId xmlns:a16="http://schemas.microsoft.com/office/drawing/2014/main" id="{16280CF8-132A-BF0C-900E-BC18D18A8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17632" y="6483614"/>
            <a:ext cx="3343275" cy="365125"/>
          </a:xfrm>
        </p:spPr>
        <p:txBody>
          <a:bodyPr/>
          <a:lstStyle/>
          <a:p>
            <a:r>
              <a:rPr lang="fr-FR" dirty="0"/>
              <a:t>Smartphone - 1/10 Prise en main du matériel </a:t>
            </a:r>
          </a:p>
        </p:txBody>
      </p:sp>
    </p:spTree>
    <p:extLst>
      <p:ext uri="{BB962C8B-B14F-4D97-AF65-F5344CB8AC3E}">
        <p14:creationId xmlns:p14="http://schemas.microsoft.com/office/powerpoint/2010/main" val="3340052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F1CBEB00-DBC7-4C2B-B3CE-6B784EA7D73F}"/>
              </a:ext>
            </a:extLst>
          </p:cNvPr>
          <p:cNvSpPr txBox="1"/>
          <p:nvPr/>
        </p:nvSpPr>
        <p:spPr>
          <a:xfrm>
            <a:off x="122941" y="571671"/>
            <a:ext cx="5606592" cy="1384995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bg1"/>
                </a:solidFill>
              </a:rPr>
              <a:t>💡 </a:t>
            </a:r>
            <a:r>
              <a:rPr lang="fr-FR" sz="1400" dirty="0"/>
              <a:t>En faisant glisser son doigt sur le bureau (en faisant un « </a:t>
            </a:r>
            <a:r>
              <a:rPr lang="fr-FR" sz="1400" b="1" dirty="0">
                <a:solidFill>
                  <a:srgbClr val="92D050"/>
                </a:solidFill>
              </a:rPr>
              <a:t>swipe</a:t>
            </a:r>
            <a:r>
              <a:rPr lang="fr-FR" sz="1400" dirty="0"/>
              <a:t> »), on accède à de l'espace supplémentaire. On pourra y ranger davantage d'applications.</a:t>
            </a:r>
          </a:p>
          <a:p>
            <a:pPr algn="just"/>
            <a:br>
              <a:rPr lang="fr-FR" sz="1400" dirty="0"/>
            </a:br>
            <a:r>
              <a:rPr lang="fr-FR" sz="1400" dirty="0"/>
              <a:t>Les applications visibles changent, mais la barre d'état, les notifications et les boutons de navigation restent fixes.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D1F29D3E-425D-42F8-BE46-5600DF556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586" y="-336924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2000" dirty="0"/>
              <a:t>Zoom sur votre smartphone : manipulations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A3A0A7E8-2A34-4BE5-AB41-397847171E41}"/>
              </a:ext>
            </a:extLst>
          </p:cNvPr>
          <p:cNvCxnSpPr/>
          <p:nvPr/>
        </p:nvCxnSpPr>
        <p:spPr>
          <a:xfrm>
            <a:off x="694199" y="402592"/>
            <a:ext cx="8543925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e 6">
            <a:extLst>
              <a:ext uri="{FF2B5EF4-FFF2-40B4-BE49-F238E27FC236}">
                <a16:creationId xmlns:a16="http://schemas.microsoft.com/office/drawing/2014/main" id="{72471633-881A-47C7-86E4-5555E8DD447F}"/>
              </a:ext>
            </a:extLst>
          </p:cNvPr>
          <p:cNvGrpSpPr/>
          <p:nvPr/>
        </p:nvGrpSpPr>
        <p:grpSpPr>
          <a:xfrm>
            <a:off x="122941" y="2193941"/>
            <a:ext cx="5606592" cy="538609"/>
            <a:chOff x="2036582" y="2854214"/>
            <a:chExt cx="5606592" cy="538609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CC45FDC8-C989-4987-AD2F-CE08322F9715}"/>
                </a:ext>
              </a:extLst>
            </p:cNvPr>
            <p:cNvSpPr txBox="1"/>
            <p:nvPr/>
          </p:nvSpPr>
          <p:spPr>
            <a:xfrm>
              <a:off x="2036582" y="2854214"/>
              <a:ext cx="5606592" cy="523220"/>
            </a:xfrm>
            <a:prstGeom prst="rect">
              <a:avLst/>
            </a:prstGeom>
            <a:noFill/>
            <a:ln w="19050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dirty="0">
                  <a:solidFill>
                    <a:schemeClr val="bg1"/>
                  </a:solidFill>
                </a:rPr>
                <a:t>💡 </a:t>
              </a:r>
              <a:r>
                <a:rPr lang="fr-FR" sz="1400" dirty="0"/>
                <a:t>Pour actionner un bouton, ouvrir une application ou sélectionner un emplacement précis, vous aurez besoin de 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AA084A47-EDDD-4C11-B4D8-657A3713FFF2}"/>
                </a:ext>
              </a:extLst>
            </p:cNvPr>
            <p:cNvSpPr txBox="1"/>
            <p:nvPr/>
          </p:nvSpPr>
          <p:spPr>
            <a:xfrm>
              <a:off x="5149096" y="2992713"/>
              <a:ext cx="131101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000" b="1" dirty="0">
                  <a:solidFill>
                    <a:srgbClr val="92D050"/>
                  </a:solidFill>
                </a:rPr>
                <a:t>cliquer</a:t>
              </a:r>
              <a:endParaRPr lang="fr-FR" sz="2000" dirty="0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1B8F64C7-761A-4A55-8867-04A54B051AD6}"/>
              </a:ext>
            </a:extLst>
          </p:cNvPr>
          <p:cNvGrpSpPr/>
          <p:nvPr/>
        </p:nvGrpSpPr>
        <p:grpSpPr>
          <a:xfrm>
            <a:off x="122941" y="2954436"/>
            <a:ext cx="5606592" cy="769442"/>
            <a:chOff x="2149704" y="2526010"/>
            <a:chExt cx="5606592" cy="769442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9F611F8C-BE4D-49F6-9B3C-05D8EF5B9092}"/>
                </a:ext>
              </a:extLst>
            </p:cNvPr>
            <p:cNvSpPr txBox="1"/>
            <p:nvPr/>
          </p:nvSpPr>
          <p:spPr>
            <a:xfrm>
              <a:off x="2149704" y="2526010"/>
              <a:ext cx="5606592" cy="738664"/>
            </a:xfrm>
            <a:prstGeom prst="rect">
              <a:avLst/>
            </a:prstGeom>
            <a:noFill/>
            <a:ln w="19050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defTabSz="742950">
                <a:defRPr/>
              </a:pPr>
              <a:r>
                <a:rPr lang="fr-FR" sz="1400" dirty="0"/>
                <a:t>💡 Parfois les informations des sites ou des applications ne tiennent pas sur un écran. Il est nécessaire de faire défiler l’écran vers le haut pour afficher la suite :</a:t>
              </a:r>
              <a:endParaRPr lang="fr-FR" sz="1400" b="1" i="1" dirty="0">
                <a:solidFill>
                  <a:srgbClr val="92D050"/>
                </a:solidFill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C5E1E871-6F07-487A-AA07-FD37D0ACAD9E}"/>
                </a:ext>
              </a:extLst>
            </p:cNvPr>
            <p:cNvSpPr txBox="1"/>
            <p:nvPr/>
          </p:nvSpPr>
          <p:spPr>
            <a:xfrm>
              <a:off x="3418543" y="2895342"/>
              <a:ext cx="131101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000" b="1" dirty="0">
                  <a:solidFill>
                    <a:srgbClr val="92D050"/>
                  </a:solidFill>
                </a:rPr>
                <a:t>le scroll</a:t>
              </a:r>
              <a:endParaRPr lang="fr-FR" sz="2000" dirty="0"/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F959216F-7503-4D3F-96E1-5022DF35D381}"/>
              </a:ext>
            </a:extLst>
          </p:cNvPr>
          <p:cNvGrpSpPr/>
          <p:nvPr/>
        </p:nvGrpSpPr>
        <p:grpSpPr>
          <a:xfrm>
            <a:off x="122941" y="3846196"/>
            <a:ext cx="5606592" cy="798489"/>
            <a:chOff x="-869900" y="4239687"/>
            <a:chExt cx="5606592" cy="798489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3B077EA6-F814-4B2C-B6A3-CE5CF8C04911}"/>
                </a:ext>
              </a:extLst>
            </p:cNvPr>
            <p:cNvSpPr txBox="1"/>
            <p:nvPr/>
          </p:nvSpPr>
          <p:spPr>
            <a:xfrm>
              <a:off x="-869900" y="4270465"/>
              <a:ext cx="5606592" cy="767711"/>
            </a:xfrm>
            <a:prstGeom prst="rect">
              <a:avLst/>
            </a:prstGeom>
            <a:noFill/>
            <a:ln w="19050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defTabSz="742950">
                <a:defRPr/>
              </a:pPr>
              <a:r>
                <a:rPr lang="fr-FR" sz="1463" dirty="0"/>
                <a:t>💡 Grossir et rapetisser :</a:t>
              </a:r>
            </a:p>
            <a:p>
              <a:pPr defTabSz="742950">
                <a:defRPr/>
              </a:pPr>
              <a:endParaRPr lang="fr-FR" sz="1463" b="1" i="1" dirty="0">
                <a:solidFill>
                  <a:srgbClr val="92D050"/>
                </a:solidFill>
              </a:endParaRPr>
            </a:p>
            <a:p>
              <a:pPr defTabSz="742950">
                <a:defRPr/>
              </a:pPr>
              <a:r>
                <a:rPr lang="fr-FR" sz="1463" dirty="0"/>
                <a:t>Cela permet de modifier la taille d’un texte, d’une image…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238708A7-43CC-46D6-ACBA-81164BC06104}"/>
                </a:ext>
              </a:extLst>
            </p:cNvPr>
            <p:cNvSpPr txBox="1"/>
            <p:nvPr/>
          </p:nvSpPr>
          <p:spPr>
            <a:xfrm>
              <a:off x="1054445" y="4239687"/>
              <a:ext cx="340901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000" b="1" dirty="0">
                  <a:solidFill>
                    <a:srgbClr val="92D050"/>
                  </a:solidFill>
                </a:rPr>
                <a:t>le zoom et le </a:t>
              </a:r>
              <a:r>
                <a:rPr lang="fr-FR" sz="2000" b="1" dirty="0" err="1">
                  <a:solidFill>
                    <a:srgbClr val="92D050"/>
                  </a:solidFill>
                </a:rPr>
                <a:t>dézoom</a:t>
              </a:r>
              <a:endParaRPr lang="fr-FR" sz="2000" dirty="0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C6CE4B2A-ADA4-406A-8B0D-5AB90F9C1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86" y="4710142"/>
            <a:ext cx="1860039" cy="177419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4DF63BB-BFF7-4288-8340-EFE836716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729" y="4675463"/>
            <a:ext cx="1840570" cy="174526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C8E49E1-70F7-4626-ACE0-33265A4DBF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052" y="4079911"/>
            <a:ext cx="1260462" cy="1260462"/>
          </a:xfrm>
          <a:prstGeom prst="rect">
            <a:avLst/>
          </a:prstGeom>
        </p:spPr>
      </p:pic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28D97CB9-FF2F-4A3A-A614-8A6F50E78F71}"/>
              </a:ext>
            </a:extLst>
          </p:cNvPr>
          <p:cNvSpPr/>
          <p:nvPr/>
        </p:nvSpPr>
        <p:spPr>
          <a:xfrm>
            <a:off x="8073955" y="4525967"/>
            <a:ext cx="291718" cy="184175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34DE43E-5710-4D6E-8353-442DA5CB5622}"/>
              </a:ext>
            </a:extLst>
          </p:cNvPr>
          <p:cNvSpPr txBox="1"/>
          <p:nvPr/>
        </p:nvSpPr>
        <p:spPr>
          <a:xfrm>
            <a:off x="6260424" y="4302101"/>
            <a:ext cx="1908768" cy="69249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950" b="1" dirty="0">
                <a:solidFill>
                  <a:srgbClr val="92D050"/>
                </a:solidFill>
              </a:rPr>
              <a:t>Pour pratiquer</a:t>
            </a:r>
          </a:p>
          <a:p>
            <a:pPr algn="ctr"/>
            <a:r>
              <a:rPr lang="fr-FR" sz="1950" i="1" dirty="0">
                <a:solidFill>
                  <a:srgbClr val="92D050"/>
                </a:solidFill>
              </a:rPr>
              <a:t>Les mouvements</a:t>
            </a:r>
            <a:endParaRPr lang="fr-FR" sz="1463" i="1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877E3AD-8876-416F-924A-CE6B7FB68F1E}"/>
              </a:ext>
            </a:extLst>
          </p:cNvPr>
          <p:cNvSpPr txBox="1"/>
          <p:nvPr/>
        </p:nvSpPr>
        <p:spPr>
          <a:xfrm>
            <a:off x="6327974" y="4933107"/>
            <a:ext cx="2095000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63" dirty="0"/>
              <a:t>🌐https://bit.ly/3FXKJs9</a:t>
            </a:r>
          </a:p>
        </p:txBody>
      </p:sp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0C74018D-8B94-441D-A560-06569ABE0BE7}"/>
              </a:ext>
            </a:extLst>
          </p:cNvPr>
          <p:cNvSpPr/>
          <p:nvPr/>
        </p:nvSpPr>
        <p:spPr>
          <a:xfrm rot="5400000">
            <a:off x="8016116" y="4687417"/>
            <a:ext cx="204444" cy="17799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AC848D-928B-4DBF-B117-B15D939A4115}"/>
              </a:ext>
            </a:extLst>
          </p:cNvPr>
          <p:cNvSpPr/>
          <p:nvPr/>
        </p:nvSpPr>
        <p:spPr>
          <a:xfrm>
            <a:off x="6363922" y="4079911"/>
            <a:ext cx="3247540" cy="126046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E7640D5-3ED1-4CF5-BD40-9CBF55574F25}"/>
              </a:ext>
            </a:extLst>
          </p:cNvPr>
          <p:cNvSpPr txBox="1"/>
          <p:nvPr/>
        </p:nvSpPr>
        <p:spPr>
          <a:xfrm>
            <a:off x="6070861" y="1290215"/>
            <a:ext cx="3712197" cy="2123658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92D050"/>
                </a:solidFill>
              </a:rPr>
              <a:t>En bref :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💡 </a:t>
            </a:r>
            <a:r>
              <a:rPr lang="fr-FR" sz="1400" dirty="0"/>
              <a:t>Le « </a:t>
            </a:r>
            <a:r>
              <a:rPr lang="fr-FR" sz="1400" dirty="0">
                <a:solidFill>
                  <a:srgbClr val="92D050"/>
                </a:solidFill>
              </a:rPr>
              <a:t>swipe</a:t>
            </a:r>
            <a:r>
              <a:rPr lang="fr-FR" sz="1400" dirty="0"/>
              <a:t> » : on glisse le doigt vers la droite ou la gauche.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💡 </a:t>
            </a:r>
            <a:r>
              <a:rPr lang="fr-FR" sz="1400" dirty="0"/>
              <a:t>Le « </a:t>
            </a:r>
            <a:r>
              <a:rPr lang="fr-FR" sz="1400" dirty="0">
                <a:solidFill>
                  <a:srgbClr val="92D050"/>
                </a:solidFill>
              </a:rPr>
              <a:t>clic</a:t>
            </a:r>
            <a:r>
              <a:rPr lang="fr-FR" sz="1400" dirty="0"/>
              <a:t> » : on appuie pour ouvrir une application, ou sélectionner quelque chose…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💡 </a:t>
            </a:r>
            <a:r>
              <a:rPr lang="fr-FR" sz="1400" dirty="0"/>
              <a:t>Le « </a:t>
            </a:r>
            <a:r>
              <a:rPr lang="fr-FR" sz="1400" dirty="0">
                <a:solidFill>
                  <a:srgbClr val="92D050"/>
                </a:solidFill>
              </a:rPr>
              <a:t>scroll</a:t>
            </a:r>
            <a:r>
              <a:rPr lang="fr-FR" sz="1400" dirty="0"/>
              <a:t> » : on fait défiler l’écran vers le haut ou le bas 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💡 </a:t>
            </a:r>
            <a:r>
              <a:rPr lang="fr-FR" sz="1400" dirty="0"/>
              <a:t>Le « </a:t>
            </a:r>
            <a:r>
              <a:rPr lang="fr-FR" sz="1400" dirty="0">
                <a:solidFill>
                  <a:srgbClr val="92D050"/>
                </a:solidFill>
              </a:rPr>
              <a:t>zoom</a:t>
            </a:r>
            <a:r>
              <a:rPr lang="fr-FR" sz="1400" dirty="0"/>
              <a:t> » : permet de grossir ou rétrécir ce qui est affiché.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513F7EB5-0DAD-4184-BE36-A8EA4C0DC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</a:t>
            </a:fld>
            <a:endParaRPr lang="fr-FR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4BB8CBC-9186-2E65-E667-B85EA36CE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Smartphone - 1/10 Prise en main du matériel </a:t>
            </a:r>
          </a:p>
        </p:txBody>
      </p:sp>
    </p:spTree>
    <p:extLst>
      <p:ext uri="{BB962C8B-B14F-4D97-AF65-F5344CB8AC3E}">
        <p14:creationId xmlns:p14="http://schemas.microsoft.com/office/powerpoint/2010/main" val="20760719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2458</TotalTime>
  <Words>696</Words>
  <Application>Microsoft Office PowerPoint</Application>
  <PresentationFormat>Format A4 (210 x 297 mm)</PresentationFormat>
  <Paragraphs>92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🤔 On en fait quoi ?!</vt:lpstr>
      <vt:lpstr>De quoi se compose un smartphone ?</vt:lpstr>
      <vt:lpstr>Écran verrouillé</vt:lpstr>
      <vt:lpstr>Zoom sur votre smartphone : manipulations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Ateliers de prise en main</dc:title>
  <dc:creator>Conseiller Numérique - Mairie Peyruis</dc:creator>
  <cp:lastModifiedBy>Conseiller Numérique - Mairie Peyruis</cp:lastModifiedBy>
  <cp:revision>21</cp:revision>
  <cp:lastPrinted>2022-01-05T16:24:52Z</cp:lastPrinted>
  <dcterms:created xsi:type="dcterms:W3CDTF">2021-12-15T13:49:53Z</dcterms:created>
  <dcterms:modified xsi:type="dcterms:W3CDTF">2023-01-31T13:50:42Z</dcterms:modified>
</cp:coreProperties>
</file>